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6"/>
  </p:notesMasterIdLst>
  <p:sldIdLst>
    <p:sldId id="343" r:id="rId3"/>
    <p:sldId id="344" r:id="rId4"/>
    <p:sldId id="398" r:id="rId5"/>
    <p:sldId id="257" r:id="rId6"/>
    <p:sldId id="400" r:id="rId7"/>
    <p:sldId id="399" r:id="rId8"/>
    <p:sldId id="401" r:id="rId9"/>
    <p:sldId id="402" r:id="rId10"/>
    <p:sldId id="408" r:id="rId11"/>
    <p:sldId id="403" r:id="rId12"/>
    <p:sldId id="404" r:id="rId13"/>
    <p:sldId id="405" r:id="rId14"/>
    <p:sldId id="407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Bold" panose="020B0604020202020204" charset="0"/>
      <p:regular r:id="rId21"/>
      <p:bold r:id="rId22"/>
    </p:embeddedFont>
    <p:embeddedFont>
      <p:font typeface="Canva Sans" panose="020B0604020202020204" charset="0"/>
      <p:regular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F9E"/>
    <a:srgbClr val="334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875" autoAdjust="0"/>
  </p:normalViewPr>
  <p:slideViewPr>
    <p:cSldViewPr>
      <p:cViewPr varScale="1">
        <p:scale>
          <a:sx n="55" d="100"/>
          <a:sy n="55" d="100"/>
        </p:scale>
        <p:origin x="62" y="1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6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54901-E8FC-3747-AE61-79298D03A2A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62C5C-701E-1D4C-8B1F-FCE1BE2A9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60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62C5C-701E-1D4C-8B1F-FCE1BE2A9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5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599" y="2946401"/>
            <a:ext cx="10796589" cy="3632196"/>
          </a:xfrm>
        </p:spPr>
        <p:txBody>
          <a:bodyPr anchor="b">
            <a:normAutofit/>
          </a:bodyPr>
          <a:lstStyle>
            <a:lvl1pPr algn="r">
              <a:defRPr sz="72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599" y="6578599"/>
            <a:ext cx="10796589" cy="2108201"/>
          </a:xfrm>
        </p:spPr>
        <p:txBody>
          <a:bodyPr anchor="t">
            <a:normAutofit/>
          </a:bodyPr>
          <a:lstStyle>
            <a:lvl1pPr marL="0" indent="0" algn="r">
              <a:buNone/>
              <a:defRPr sz="2700" cap="all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98837" y="8805863"/>
            <a:ext cx="2400300" cy="56673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599" y="8805863"/>
            <a:ext cx="7340937" cy="56673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913438" y="8805863"/>
            <a:ext cx="826751" cy="56673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25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4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4962872"/>
            <a:ext cx="15197141" cy="2203200"/>
          </a:xfrm>
        </p:spPr>
        <p:txBody>
          <a:bodyPr anchor="b"/>
          <a:lstStyle>
            <a:lvl1pPr algn="l">
              <a:defRPr sz="6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699" y="7166072"/>
            <a:ext cx="1519714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 cap="all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11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3" y="3213101"/>
            <a:ext cx="7493001" cy="54737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32843" y="3213101"/>
            <a:ext cx="7492998" cy="54737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36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505" y="3327401"/>
            <a:ext cx="7063581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2" y="4305302"/>
            <a:ext cx="7495385" cy="4381497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44005" y="3340101"/>
            <a:ext cx="7084220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35225" y="4305302"/>
            <a:ext cx="7493001" cy="4381497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4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32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05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3111499"/>
            <a:ext cx="5521328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2302" y="914402"/>
            <a:ext cx="9253539" cy="77724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1" y="5168900"/>
            <a:ext cx="5521328" cy="2743200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2400300"/>
            <a:ext cx="9246980" cy="20574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304380" y="1371600"/>
            <a:ext cx="4921461" cy="6858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1" y="4457700"/>
            <a:ext cx="9246980" cy="2743200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5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7099298"/>
            <a:ext cx="1519714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57401" y="1398168"/>
            <a:ext cx="13139741" cy="474746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1" y="7949405"/>
            <a:ext cx="15197141" cy="74056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1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2" y="914402"/>
            <a:ext cx="15197141" cy="4686299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6515100"/>
            <a:ext cx="15197142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4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56801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2413" y="123500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01" y="914402"/>
            <a:ext cx="14325599" cy="4114799"/>
          </a:xfrm>
        </p:spPr>
        <p:txBody>
          <a:bodyPr anchor="ctr">
            <a:normAutofit/>
          </a:bodyPr>
          <a:lstStyle>
            <a:lvl1pPr algn="l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46813" y="5029200"/>
            <a:ext cx="14008776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198" y="6515100"/>
            <a:ext cx="15228551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619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4" y="4962872"/>
            <a:ext cx="15197138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7166072"/>
            <a:ext cx="15197139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08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356801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2413" y="123500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488401" y="914402"/>
            <a:ext cx="14325599" cy="4114799"/>
          </a:xfrm>
        </p:spPr>
        <p:txBody>
          <a:bodyPr anchor="ctr">
            <a:normAutofit/>
          </a:bodyPr>
          <a:lstStyle>
            <a:lvl1pPr algn="l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8700" y="5829300"/>
            <a:ext cx="15203154" cy="13335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699" y="7162800"/>
            <a:ext cx="15203154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94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2" y="914402"/>
            <a:ext cx="15197141" cy="4114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8702" y="5257800"/>
            <a:ext cx="15197142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6515100"/>
            <a:ext cx="15197142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959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72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88013" y="914399"/>
            <a:ext cx="3237828" cy="77724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914400"/>
            <a:ext cx="11748174" cy="7772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48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24100"/>
            <a:ext cx="1503161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5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540" b="83062"/>
          <a:stretch/>
        </p:blipFill>
        <p:spPr>
          <a:xfrm>
            <a:off x="838200" y="342899"/>
            <a:ext cx="14097000" cy="1828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476500"/>
            <a:ext cx="9525000" cy="71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7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8442"/>
            <a:ext cx="14401800" cy="101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3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387210"/>
            <a:ext cx="103007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Industrial Use Cases of Data Science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304331"/>
            <a:ext cx="7620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000" dirty="0">
              <a:latin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</a:rPr>
              <a:t>Mining Frequent Patterns, Associations, and </a:t>
            </a:r>
            <a:r>
              <a:rPr lang="en-US" sz="2800" b="1" dirty="0" smtClean="0">
                <a:latin typeface="Calibri" panose="020F0502020204030204" pitchFamily="34" charset="0"/>
              </a:rPr>
              <a:t>Correlations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10" y="2012989"/>
            <a:ext cx="2581275" cy="2809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34400" y="1420924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800" b="1" dirty="0"/>
              <a:t>Classification and </a:t>
            </a:r>
            <a:r>
              <a:rPr lang="en-IN" sz="2800" b="1" dirty="0" smtClean="0"/>
              <a:t>Prediction</a:t>
            </a:r>
            <a:endParaRPr lang="en-IN" sz="2800" dirty="0"/>
          </a:p>
        </p:txBody>
      </p:sp>
      <p:sp>
        <p:nvSpPr>
          <p:cNvPr id="6" name="Rectangle 5"/>
          <p:cNvSpPr/>
          <p:nvPr/>
        </p:nvSpPr>
        <p:spPr>
          <a:xfrm>
            <a:off x="1066800" y="5600700"/>
            <a:ext cx="9144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800" b="1" dirty="0"/>
              <a:t>Cluster analysis</a:t>
            </a:r>
            <a:endParaRPr lang="en-IN" sz="2800" dirty="0"/>
          </a:p>
          <a:p>
            <a:endParaRPr lang="en-US" b="1" dirty="0"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0" y="2012989"/>
            <a:ext cx="4457700" cy="2590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601200" y="5600700"/>
            <a:ext cx="27432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/>
              <a:t>Outlier </a:t>
            </a:r>
            <a:r>
              <a:rPr lang="en-IN" sz="2800" b="1" dirty="0"/>
              <a:t>analysis</a:t>
            </a:r>
            <a:endParaRPr lang="en-IN" sz="2800" dirty="0"/>
          </a:p>
          <a:p>
            <a:endParaRPr lang="en-US" b="1" dirty="0">
              <a:latin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6296513"/>
            <a:ext cx="8515350" cy="32670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599886" y="1377176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/>
              <a:t>Trend </a:t>
            </a:r>
            <a:r>
              <a:rPr lang="en-IN" sz="2800" b="1" dirty="0"/>
              <a:t>and evolution analysis</a:t>
            </a:r>
            <a:endParaRPr lang="en-IN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750" y="6515587"/>
            <a:ext cx="8648700" cy="2828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99886" y="1935273"/>
            <a:ext cx="4457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5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19100"/>
            <a:ext cx="12725400" cy="97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rtificial Intelligence ( AI) in 2024?- Great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47700"/>
            <a:ext cx="9906000" cy="92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18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22 Best Artificial Intelligence and Robotics Movies of All Time - New  World : Artificial Intelli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04344"/>
            <a:ext cx="15468600" cy="870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7"/>
          <p:cNvSpPr txBox="1"/>
          <p:nvPr/>
        </p:nvSpPr>
        <p:spPr>
          <a:xfrm>
            <a:off x="5562600" y="9105900"/>
            <a:ext cx="8229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48"/>
              </a:lnSpc>
            </a:pPr>
            <a:r>
              <a:rPr lang="en-US" sz="5400" dirty="0" smtClean="0">
                <a:latin typeface="Canva Sans Bold"/>
              </a:rPr>
              <a:t>AI Movies</a:t>
            </a:r>
            <a:endParaRPr lang="en-US" sz="5400" dirty="0">
              <a:latin typeface="Canva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8777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8173692" y="441370"/>
            <a:ext cx="9605044" cy="945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3"/>
              </a:lnSpc>
            </a:pPr>
            <a:r>
              <a:rPr lang="en-US" sz="2366" dirty="0">
                <a:solidFill>
                  <a:srgbClr val="000000"/>
                </a:solidFill>
                <a:latin typeface="Canva Sans Bold"/>
              </a:rPr>
              <a:t>Artificial Intelligence (AI)</a:t>
            </a:r>
          </a:p>
          <a:p>
            <a:pPr>
              <a:lnSpc>
                <a:spcPts val="3313"/>
              </a:lnSpc>
            </a:pPr>
            <a:r>
              <a:rPr lang="en-US" sz="2366" dirty="0">
                <a:solidFill>
                  <a:srgbClr val="000000"/>
                </a:solidFill>
                <a:latin typeface="Canva Sans"/>
              </a:rPr>
              <a:t>The capacity for machines to perform tasks that simulates human intelligence such as data processing, robotics and problem-solving.</a:t>
            </a:r>
          </a:p>
          <a:p>
            <a:pPr>
              <a:lnSpc>
                <a:spcPts val="3313"/>
              </a:lnSpc>
            </a:pPr>
            <a:endParaRPr lang="en-US" sz="2366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313"/>
              </a:lnSpc>
            </a:pPr>
            <a:r>
              <a:rPr lang="en-US" sz="2366" dirty="0">
                <a:solidFill>
                  <a:srgbClr val="000000"/>
                </a:solidFill>
                <a:latin typeface="Canva Sans Bold"/>
              </a:rPr>
              <a:t>Data Science (DS)</a:t>
            </a:r>
          </a:p>
          <a:p>
            <a:pPr>
              <a:lnSpc>
                <a:spcPts val="3313"/>
              </a:lnSpc>
            </a:pPr>
            <a:r>
              <a:rPr lang="en-US" sz="2366" dirty="0">
                <a:solidFill>
                  <a:srgbClr val="000000"/>
                </a:solidFill>
                <a:latin typeface="Canva Sans"/>
              </a:rPr>
              <a:t>An approach to achieve AI that leverages or acts upon data. This includes statistics and general model building.</a:t>
            </a:r>
          </a:p>
          <a:p>
            <a:pPr>
              <a:lnSpc>
                <a:spcPts val="3313"/>
              </a:lnSpc>
            </a:pPr>
            <a:endParaRPr lang="en-US" sz="2366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313"/>
              </a:lnSpc>
            </a:pPr>
            <a:r>
              <a:rPr lang="en-US" sz="2366" dirty="0">
                <a:solidFill>
                  <a:srgbClr val="000000"/>
                </a:solidFill>
                <a:latin typeface="Canva Sans Bold"/>
              </a:rPr>
              <a:t>Machine Learning (ML)</a:t>
            </a:r>
          </a:p>
          <a:p>
            <a:pPr>
              <a:lnSpc>
                <a:spcPts val="3313"/>
              </a:lnSpc>
            </a:pPr>
            <a:r>
              <a:rPr lang="en-US" sz="2366" dirty="0">
                <a:solidFill>
                  <a:srgbClr val="000000"/>
                </a:solidFill>
                <a:latin typeface="Canva Sans"/>
              </a:rPr>
              <a:t>ML trains models to identify and predict patterns based on human-processed data, rather than replying on hard-coded rules</a:t>
            </a:r>
          </a:p>
          <a:p>
            <a:pPr>
              <a:lnSpc>
                <a:spcPts val="3313"/>
              </a:lnSpc>
            </a:pPr>
            <a:endParaRPr lang="en-US" sz="2366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313"/>
              </a:lnSpc>
            </a:pPr>
            <a:r>
              <a:rPr lang="en-US" sz="2366" dirty="0">
                <a:solidFill>
                  <a:srgbClr val="000000"/>
                </a:solidFill>
                <a:latin typeface="Canva Sans Bold"/>
              </a:rPr>
              <a:t>Deep Learning (DL)</a:t>
            </a:r>
          </a:p>
          <a:p>
            <a:pPr>
              <a:lnSpc>
                <a:spcPts val="3313"/>
              </a:lnSpc>
            </a:pPr>
            <a:r>
              <a:rPr lang="en-US" sz="2366" dirty="0">
                <a:solidFill>
                  <a:srgbClr val="000000"/>
                </a:solidFill>
                <a:latin typeface="Canva Sans"/>
              </a:rPr>
              <a:t>DL is a powerful and advanced ML paradigm that leverages neural network models to improve model performance without feature engineering.</a:t>
            </a:r>
          </a:p>
          <a:p>
            <a:pPr>
              <a:lnSpc>
                <a:spcPts val="3313"/>
              </a:lnSpc>
            </a:pPr>
            <a:endParaRPr lang="en-US" sz="2366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3313"/>
              </a:lnSpc>
            </a:pPr>
            <a:r>
              <a:rPr lang="en-US" sz="2366" dirty="0">
                <a:solidFill>
                  <a:srgbClr val="000000"/>
                </a:solidFill>
                <a:latin typeface="Canva Sans Bold"/>
              </a:rPr>
              <a:t>Generative AI (Gen AI)</a:t>
            </a:r>
          </a:p>
          <a:p>
            <a:pPr>
              <a:lnSpc>
                <a:spcPts val="3313"/>
              </a:lnSpc>
            </a:pPr>
            <a:r>
              <a:rPr lang="en-US" sz="2366" dirty="0">
                <a:solidFill>
                  <a:srgbClr val="000000"/>
                </a:solidFill>
                <a:latin typeface="Canva Sans"/>
              </a:rPr>
              <a:t>Gen AI is a highly sophisticated subset of AI using large parameter models to create data across a variety of modalities.</a:t>
            </a:r>
          </a:p>
          <a:p>
            <a:pPr>
              <a:lnSpc>
                <a:spcPts val="1656"/>
              </a:lnSpc>
            </a:pPr>
            <a:r>
              <a:rPr lang="en-US" sz="1183" dirty="0">
                <a:solidFill>
                  <a:srgbClr val="000000"/>
                </a:solidFill>
                <a:latin typeface="Canva Sans"/>
              </a:rPr>
              <a:t>*</a:t>
            </a:r>
            <a:r>
              <a:rPr lang="en-US" sz="1300" dirty="0" err="1">
                <a:solidFill>
                  <a:srgbClr val="000000"/>
                </a:solidFill>
                <a:latin typeface="Canva Sans"/>
              </a:rPr>
              <a:t>GenAI</a:t>
            </a:r>
            <a:r>
              <a:rPr lang="en-US" sz="1300" dirty="0">
                <a:solidFill>
                  <a:srgbClr val="000000"/>
                </a:solidFill>
                <a:latin typeface="Canva Sans"/>
              </a:rPr>
              <a:t> is still growing and boundaries are still open to discover!</a:t>
            </a:r>
          </a:p>
          <a:p>
            <a:pPr>
              <a:lnSpc>
                <a:spcPts val="3313"/>
              </a:lnSpc>
            </a:pPr>
            <a:endParaRPr lang="en-US" sz="1183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32770" y="473012"/>
            <a:ext cx="7499387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8"/>
              </a:lnSpc>
            </a:pPr>
            <a:r>
              <a:rPr lang="en-US" sz="4034" dirty="0" smtClean="0">
                <a:solidFill>
                  <a:srgbClr val="000000"/>
                </a:solidFill>
                <a:latin typeface="Canva Sans Bold"/>
              </a:rPr>
              <a:t>Stages </a:t>
            </a:r>
            <a:r>
              <a:rPr lang="en-US" sz="4034" dirty="0">
                <a:solidFill>
                  <a:srgbClr val="000000"/>
                </a:solidFill>
                <a:latin typeface="Canva Sans Bold"/>
              </a:rPr>
              <a:t>of Artificial Intelligence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A0EF35F-7889-9F1E-6C03-00ACC7873B4D}"/>
              </a:ext>
            </a:extLst>
          </p:cNvPr>
          <p:cNvSpPr/>
          <p:nvPr/>
        </p:nvSpPr>
        <p:spPr>
          <a:xfrm>
            <a:off x="8001000" y="7949709"/>
            <a:ext cx="9777736" cy="1614084"/>
          </a:xfrm>
          <a:prstGeom prst="round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 descr="A green and white circle with white text&#10;&#10;Description automatically generated">
            <a:extLst>
              <a:ext uri="{FF2B5EF4-FFF2-40B4-BE49-F238E27FC236}">
                <a16:creationId xmlns:a16="http://schemas.microsoft.com/office/drawing/2014/main" id="{2D0048D5-9EB8-C360-DE40-528DE09EA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47" y="2628900"/>
            <a:ext cx="4439235" cy="4439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00300"/>
            <a:ext cx="5473700" cy="5473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91600" y="4076700"/>
            <a:ext cx="5791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Mining!!!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68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6700"/>
            <a:ext cx="14401800" cy="988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6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2900"/>
            <a:ext cx="13411200" cy="96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8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342900"/>
            <a:ext cx="14426427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7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540" b="83062"/>
          <a:stretch/>
        </p:blipFill>
        <p:spPr>
          <a:xfrm>
            <a:off x="838200" y="342899"/>
            <a:ext cx="14097000" cy="18288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95945"/>
            <a:ext cx="6324600" cy="3724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107111"/>
            <a:ext cx="6704655" cy="2628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2171700"/>
            <a:ext cx="8094609" cy="374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6107111"/>
            <a:ext cx="6705600" cy="40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003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2086</TotalTime>
  <Words>176</Words>
  <Application>Microsoft Office PowerPoint</Application>
  <PresentationFormat>Custom</PresentationFormat>
  <Paragraphs>26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Canva Sans Bold</vt:lpstr>
      <vt:lpstr>Canva Sans</vt:lpstr>
      <vt:lpstr>Arial</vt:lpstr>
      <vt:lpstr>Calibri Light</vt:lpstr>
      <vt:lpstr>Office Theme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cp:lastModifiedBy>OM MISHRA</cp:lastModifiedBy>
  <cp:revision>40</cp:revision>
  <dcterms:created xsi:type="dcterms:W3CDTF">2006-08-16T00:00:00Z</dcterms:created>
  <dcterms:modified xsi:type="dcterms:W3CDTF">2023-12-22T21:40:02Z</dcterms:modified>
  <dc:identifier>DAFsUvhSaWs</dc:identifier>
</cp:coreProperties>
</file>